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10287000" cx="18288000"/>
  <p:notesSz cx="6858000" cy="9144000"/>
  <p:embeddedFontLst>
    <p:embeddedFont>
      <p:font typeface="League Spartan"/>
      <p:regular r:id="rId31"/>
      <p:bold r:id="rId32"/>
    </p:embeddedFont>
    <p:embeddedFont>
      <p:font typeface="Arim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7" roundtripDataSignature="AMtx7miN44EaMrnuUBU0Y0NPJzJg71xO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eagueSpartan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Arimo-regular.fntdata"/><Relationship Id="rId10" Type="http://schemas.openxmlformats.org/officeDocument/2006/relationships/slide" Target="slides/slide5.xml"/><Relationship Id="rId32" Type="http://schemas.openxmlformats.org/officeDocument/2006/relationships/font" Target="fonts/LeagueSpartan-bold.fntdata"/><Relationship Id="rId13" Type="http://schemas.openxmlformats.org/officeDocument/2006/relationships/slide" Target="slides/slide8.xml"/><Relationship Id="rId35" Type="http://schemas.openxmlformats.org/officeDocument/2006/relationships/font" Target="fonts/Arimo-italic.fntdata"/><Relationship Id="rId12" Type="http://schemas.openxmlformats.org/officeDocument/2006/relationships/slide" Target="slides/slide7.xml"/><Relationship Id="rId34" Type="http://schemas.openxmlformats.org/officeDocument/2006/relationships/font" Target="fonts/Arimo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Arim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3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youtu.be/oIr3F9Pf-XM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8175" y="4239972"/>
            <a:ext cx="6371650" cy="595749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692963" y="1027862"/>
            <a:ext cx="14902073" cy="10350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Types of Trade Protectionism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4818827" y="3215082"/>
            <a:ext cx="8650346" cy="558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4.2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4775" y="1206564"/>
            <a:ext cx="9912468" cy="87827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10"/>
          <p:cNvGrpSpPr/>
          <p:nvPr/>
        </p:nvGrpSpPr>
        <p:grpSpPr>
          <a:xfrm>
            <a:off x="1692963" y="449787"/>
            <a:ext cx="14902073" cy="1257837"/>
            <a:chOff x="0" y="133350"/>
            <a:chExt cx="19869431" cy="1677116"/>
          </a:xfrm>
        </p:grpSpPr>
        <p:sp>
          <p:nvSpPr>
            <p:cNvPr id="174" name="Google Shape;174;p10"/>
            <p:cNvSpPr txBox="1"/>
            <p:nvPr/>
          </p:nvSpPr>
          <p:spPr>
            <a:xfrm>
              <a:off x="0" y="133350"/>
              <a:ext cx="19869431" cy="9927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6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Tariff</a:t>
              </a:r>
              <a:endParaRPr/>
            </a:p>
          </p:txBody>
        </p:sp>
        <p:sp>
          <p:nvSpPr>
            <p:cNvPr id="175" name="Google Shape;175;p10"/>
            <p:cNvSpPr txBox="1"/>
            <p:nvPr/>
          </p:nvSpPr>
          <p:spPr>
            <a:xfrm>
              <a:off x="0" y="1322786"/>
              <a:ext cx="19869431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10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935" y="698818"/>
            <a:ext cx="10639232" cy="94091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11"/>
          <p:cNvGrpSpPr/>
          <p:nvPr/>
        </p:nvGrpSpPr>
        <p:grpSpPr>
          <a:xfrm>
            <a:off x="1692963" y="611782"/>
            <a:ext cx="14902073" cy="1593595"/>
            <a:chOff x="0" y="180975"/>
            <a:chExt cx="19869431" cy="2124793"/>
          </a:xfrm>
        </p:grpSpPr>
        <p:sp>
          <p:nvSpPr>
            <p:cNvPr id="183" name="Google Shape;183;p11"/>
            <p:cNvSpPr txBox="1"/>
            <p:nvPr/>
          </p:nvSpPr>
          <p:spPr>
            <a:xfrm>
              <a:off x="0" y="180975"/>
              <a:ext cx="19869431" cy="1440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Tariff</a:t>
              </a:r>
              <a:endParaRPr/>
            </a:p>
          </p:txBody>
        </p:sp>
        <p:sp>
          <p:nvSpPr>
            <p:cNvPr id="184" name="Google Shape;184;p11"/>
            <p:cNvSpPr txBox="1"/>
            <p:nvPr/>
          </p:nvSpPr>
          <p:spPr>
            <a:xfrm>
              <a:off x="0" y="1818088"/>
              <a:ext cx="19869431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11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sp>
        <p:nvSpPr>
          <p:cNvPr id="186" name="Google Shape;186;p11"/>
          <p:cNvSpPr txBox="1"/>
          <p:nvPr/>
        </p:nvSpPr>
        <p:spPr>
          <a:xfrm>
            <a:off x="10030966" y="2418588"/>
            <a:ext cx="8455146" cy="2724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Using the trade diagram, label the following after the tariff has been implemented:</a:t>
            </a:r>
            <a:endParaRPr/>
          </a:p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Consumer Surplus</a:t>
            </a:r>
            <a:endParaRPr/>
          </a:p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Producer Surplus</a:t>
            </a:r>
            <a:endParaRPr/>
          </a:p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Government</a:t>
            </a:r>
            <a:endParaRPr/>
          </a:p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Total Welfare/Surplus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05213"/>
            <a:ext cx="10611666" cy="95817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Google Shape;192;p12"/>
          <p:cNvGrpSpPr/>
          <p:nvPr/>
        </p:nvGrpSpPr>
        <p:grpSpPr>
          <a:xfrm>
            <a:off x="1692963" y="611782"/>
            <a:ext cx="14902073" cy="1593595"/>
            <a:chOff x="0" y="180975"/>
            <a:chExt cx="19869431" cy="2124793"/>
          </a:xfrm>
        </p:grpSpPr>
        <p:sp>
          <p:nvSpPr>
            <p:cNvPr id="193" name="Google Shape;193;p12"/>
            <p:cNvSpPr txBox="1"/>
            <p:nvPr/>
          </p:nvSpPr>
          <p:spPr>
            <a:xfrm>
              <a:off x="0" y="180975"/>
              <a:ext cx="19869431" cy="1440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Tariff</a:t>
              </a:r>
              <a:endParaRPr/>
            </a:p>
          </p:txBody>
        </p:sp>
        <p:sp>
          <p:nvSpPr>
            <p:cNvPr id="194" name="Google Shape;194;p12"/>
            <p:cNvSpPr txBox="1"/>
            <p:nvPr/>
          </p:nvSpPr>
          <p:spPr>
            <a:xfrm>
              <a:off x="0" y="1818088"/>
              <a:ext cx="19869431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12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sp>
        <p:nvSpPr>
          <p:cNvPr id="196" name="Google Shape;196;p12"/>
          <p:cNvSpPr txBox="1"/>
          <p:nvPr/>
        </p:nvSpPr>
        <p:spPr>
          <a:xfrm>
            <a:off x="10030966" y="2418588"/>
            <a:ext cx="8455200" cy="31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Using the trade diagram, describe the impacts on each main stakeholder of enacting a tariff:</a:t>
            </a:r>
            <a:endParaRPr/>
          </a:p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Consumer Surplus </a:t>
            </a:r>
            <a:r>
              <a:rPr b="0" i="0" lang="en-US" sz="2400" u="none" cap="none" strike="noStrike">
                <a:solidFill>
                  <a:srgbClr val="FF00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A+F</a:t>
            </a:r>
            <a:endParaRPr>
              <a:solidFill>
                <a:srgbClr val="FF00FF"/>
              </a:solidFill>
            </a:endParaRPr>
          </a:p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Producer Surplus </a:t>
            </a:r>
            <a:r>
              <a:rPr b="0" i="0" lang="en-US" sz="2400" u="none" cap="none" strike="noStrike">
                <a:solidFill>
                  <a:srgbClr val="FF00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 +C</a:t>
            </a:r>
            <a:endParaRPr>
              <a:solidFill>
                <a:srgbClr val="FF00FF"/>
              </a:solidFill>
            </a:endParaRPr>
          </a:p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Government </a:t>
            </a:r>
            <a:r>
              <a:rPr b="0" i="0" lang="en-US" sz="2400" u="none" cap="none" strike="noStrike">
                <a:solidFill>
                  <a:srgbClr val="FF00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</a:t>
            </a:r>
            <a:endParaRPr>
              <a:solidFill>
                <a:srgbClr val="FF00FF"/>
              </a:solidFill>
            </a:endParaRPr>
          </a:p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Total Welfare/Surplus </a:t>
            </a:r>
            <a:r>
              <a:rPr b="0" i="0" lang="en-US" sz="2400" u="none" cap="none" strike="noStrike">
                <a:solidFill>
                  <a:srgbClr val="FF00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E+H</a:t>
            </a:r>
            <a:endParaRPr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07770"/>
            <a:ext cx="10977836" cy="90792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" name="Google Shape;202;p13"/>
          <p:cNvGrpSpPr/>
          <p:nvPr/>
        </p:nvGrpSpPr>
        <p:grpSpPr>
          <a:xfrm>
            <a:off x="1692963" y="611782"/>
            <a:ext cx="14902073" cy="1593595"/>
            <a:chOff x="0" y="180975"/>
            <a:chExt cx="19869431" cy="2124793"/>
          </a:xfrm>
        </p:grpSpPr>
        <p:sp>
          <p:nvSpPr>
            <p:cNvPr id="203" name="Google Shape;203;p13"/>
            <p:cNvSpPr txBox="1"/>
            <p:nvPr/>
          </p:nvSpPr>
          <p:spPr>
            <a:xfrm>
              <a:off x="0" y="180975"/>
              <a:ext cx="19869431" cy="1440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Tariff</a:t>
              </a:r>
              <a:endParaRPr/>
            </a:p>
          </p:txBody>
        </p:sp>
        <p:sp>
          <p:nvSpPr>
            <p:cNvPr id="204" name="Google Shape;204;p13"/>
            <p:cNvSpPr txBox="1"/>
            <p:nvPr/>
          </p:nvSpPr>
          <p:spPr>
            <a:xfrm>
              <a:off x="0" y="1818088"/>
              <a:ext cx="19869431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13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sp>
        <p:nvSpPr>
          <p:cNvPr id="206" name="Google Shape;206;p13"/>
          <p:cNvSpPr txBox="1"/>
          <p:nvPr/>
        </p:nvSpPr>
        <p:spPr>
          <a:xfrm>
            <a:off x="10659509" y="2957911"/>
            <a:ext cx="7446281" cy="4553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Consumer surplus decreases</a:t>
            </a:r>
            <a:endParaRPr/>
          </a:p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Domestic producer surplus increases</a:t>
            </a:r>
            <a:endParaRPr/>
          </a:p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Government receives revenue</a:t>
            </a:r>
            <a:endParaRPr/>
          </a:p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Total welfare/surplus decreases (2 areas of Deadweight Loss)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Winners: Domestic Producers, Government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Losers: Consumers, Foreign Producers, Society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"/>
          <p:cNvSpPr txBox="1"/>
          <p:nvPr/>
        </p:nvSpPr>
        <p:spPr>
          <a:xfrm>
            <a:off x="903063" y="1469409"/>
            <a:ext cx="16481874" cy="6496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Governments will also consider the elasticity and availability of goods that they put a tariff on. </a:t>
            </a:r>
            <a:endParaRPr/>
          </a:p>
          <a:p>
            <a:pPr indent="0" lvl="0" marL="0" marR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Goods with elastic demand (Example: Steel)</a:t>
            </a:r>
            <a:endParaRPr/>
          </a:p>
          <a:p>
            <a:pPr indent="0" lvl="0" marL="0" marR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Any tariff on a good with elastic demand generates a large change in quantity demanded and encourages consumers to switch to domestic producers as they offer a readily available substitute. Tariffs are </a:t>
            </a:r>
            <a:r>
              <a:rPr b="0" i="0" lang="en-US" sz="2950" u="none" cap="none" strike="noStrike">
                <a:solidFill>
                  <a:srgbClr val="397DC9"/>
                </a:solidFill>
                <a:latin typeface="Arial"/>
                <a:ea typeface="Arial"/>
                <a:cs typeface="Arial"/>
                <a:sym typeface="Arial"/>
              </a:rPr>
              <a:t>more effective</a:t>
            </a:r>
            <a:r>
              <a:rPr b="0" i="0" lang="en-US" sz="29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9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elastic goods</a:t>
            </a:r>
            <a:r>
              <a:rPr b="0" i="0" lang="en-US" sz="29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0" lvl="0" marL="0" marR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5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Goods with inelastic demand (Example: Insulin)</a:t>
            </a:r>
            <a:endParaRPr/>
          </a:p>
          <a:p>
            <a:pPr indent="0" lvl="0" marL="0" marR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Due to the lack of available substitutes from domestic producers, tariffs on inelastic goods are </a:t>
            </a:r>
            <a:r>
              <a:rPr b="0" i="0" lang="en-US" sz="2950" u="none" cap="none" strike="noStrike">
                <a:solidFill>
                  <a:srgbClr val="E44042"/>
                </a:solidFill>
                <a:latin typeface="Arial"/>
                <a:ea typeface="Arial"/>
                <a:cs typeface="Arial"/>
                <a:sym typeface="Arial"/>
              </a:rPr>
              <a:t>not effective</a:t>
            </a:r>
            <a:r>
              <a:rPr b="0" i="0" lang="en-US" sz="29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0" lvl="0" marL="0" marR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12" name="Google Shape;21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2893" y="7745214"/>
            <a:ext cx="5474666" cy="21419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p14"/>
          <p:cNvGrpSpPr/>
          <p:nvPr/>
        </p:nvGrpSpPr>
        <p:grpSpPr>
          <a:xfrm>
            <a:off x="1035515" y="352950"/>
            <a:ext cx="16349422" cy="1480087"/>
            <a:chOff x="0" y="171450"/>
            <a:chExt cx="21799229" cy="1973449"/>
          </a:xfrm>
        </p:grpSpPr>
        <p:sp>
          <p:nvSpPr>
            <p:cNvPr id="214" name="Google Shape;214;p14"/>
            <p:cNvSpPr txBox="1"/>
            <p:nvPr/>
          </p:nvSpPr>
          <p:spPr>
            <a:xfrm>
              <a:off x="0" y="171450"/>
              <a:ext cx="21799229" cy="1289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2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Tariff Effectiveness</a:t>
              </a:r>
              <a:endParaRPr/>
            </a:p>
          </p:txBody>
        </p:sp>
        <p:sp>
          <p:nvSpPr>
            <p:cNvPr id="215" name="Google Shape;215;p14"/>
            <p:cNvSpPr txBox="1"/>
            <p:nvPr/>
          </p:nvSpPr>
          <p:spPr>
            <a:xfrm>
              <a:off x="0" y="1657219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14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9320" y="1340714"/>
            <a:ext cx="9734610" cy="89462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15"/>
          <p:cNvGrpSpPr/>
          <p:nvPr/>
        </p:nvGrpSpPr>
        <p:grpSpPr>
          <a:xfrm>
            <a:off x="1692963" y="414859"/>
            <a:ext cx="14902073" cy="1327693"/>
            <a:chOff x="0" y="133350"/>
            <a:chExt cx="19869431" cy="1770257"/>
          </a:xfrm>
        </p:grpSpPr>
        <p:sp>
          <p:nvSpPr>
            <p:cNvPr id="223" name="Google Shape;223;p15"/>
            <p:cNvSpPr txBox="1"/>
            <p:nvPr/>
          </p:nvSpPr>
          <p:spPr>
            <a:xfrm>
              <a:off x="0" y="133350"/>
              <a:ext cx="19869431" cy="1085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0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Quota</a:t>
              </a:r>
              <a:endParaRPr/>
            </a:p>
          </p:txBody>
        </p:sp>
        <p:sp>
          <p:nvSpPr>
            <p:cNvPr id="224" name="Google Shape;224;p15"/>
            <p:cNvSpPr txBox="1"/>
            <p:nvPr/>
          </p:nvSpPr>
          <p:spPr>
            <a:xfrm>
              <a:off x="0" y="1415927"/>
              <a:ext cx="19869431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Google Shape;225;p15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408" y="920734"/>
            <a:ext cx="10275122" cy="93662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6"/>
          <p:cNvGrpSpPr/>
          <p:nvPr/>
        </p:nvGrpSpPr>
        <p:grpSpPr>
          <a:xfrm>
            <a:off x="1692963" y="291022"/>
            <a:ext cx="14902073" cy="1373724"/>
            <a:chOff x="0" y="152400"/>
            <a:chExt cx="19869431" cy="1831632"/>
          </a:xfrm>
        </p:grpSpPr>
        <p:sp>
          <p:nvSpPr>
            <p:cNvPr id="232" name="Google Shape;232;p16"/>
            <p:cNvSpPr txBox="1"/>
            <p:nvPr/>
          </p:nvSpPr>
          <p:spPr>
            <a:xfrm>
              <a:off x="0" y="152400"/>
              <a:ext cx="19869431" cy="1147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399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Quota</a:t>
              </a:r>
              <a:endParaRPr/>
            </a:p>
          </p:txBody>
        </p:sp>
        <p:sp>
          <p:nvSpPr>
            <p:cNvPr id="233" name="Google Shape;233;p16"/>
            <p:cNvSpPr txBox="1"/>
            <p:nvPr/>
          </p:nvSpPr>
          <p:spPr>
            <a:xfrm>
              <a:off x="0" y="1496352"/>
              <a:ext cx="19869431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16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sp>
        <p:nvSpPr>
          <p:cNvPr id="235" name="Google Shape;235;p16"/>
          <p:cNvSpPr txBox="1"/>
          <p:nvPr/>
        </p:nvSpPr>
        <p:spPr>
          <a:xfrm>
            <a:off x="10030966" y="2418588"/>
            <a:ext cx="8455200" cy="31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Using the trade diagram, label the following after the quota has been implemented:</a:t>
            </a:r>
            <a:endParaRPr/>
          </a:p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Consumer Surplus A +G</a:t>
            </a:r>
            <a:endParaRPr/>
          </a:p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Producer Surplus </a:t>
            </a:r>
            <a:r>
              <a:rPr lang="en-US" sz="2400">
                <a:latin typeface="League Spartan"/>
                <a:ea typeface="League Spartan"/>
                <a:cs typeface="League Spartan"/>
                <a:sym typeface="League Spartan"/>
              </a:rPr>
              <a:t>C + B + H</a:t>
            </a:r>
            <a:endParaRPr/>
          </a:p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Government = NA</a:t>
            </a:r>
            <a:endParaRPr/>
          </a:p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Total Welfare/Surplus </a:t>
            </a:r>
            <a:r>
              <a:rPr lang="en-US" sz="2400">
                <a:latin typeface="League Spartan"/>
                <a:ea typeface="League Spartan"/>
                <a:cs typeface="League Spartan"/>
                <a:sym typeface="League Spartan"/>
              </a:rPr>
              <a:t>= I+ J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99000"/>
            <a:ext cx="10114006" cy="938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17"/>
          <p:cNvGrpSpPr/>
          <p:nvPr/>
        </p:nvGrpSpPr>
        <p:grpSpPr>
          <a:xfrm>
            <a:off x="1692963" y="269285"/>
            <a:ext cx="14902073" cy="1373730"/>
            <a:chOff x="0" y="152400"/>
            <a:chExt cx="19869431" cy="1831640"/>
          </a:xfrm>
        </p:grpSpPr>
        <p:sp>
          <p:nvSpPr>
            <p:cNvPr id="242" name="Google Shape;242;p17"/>
            <p:cNvSpPr txBox="1"/>
            <p:nvPr/>
          </p:nvSpPr>
          <p:spPr>
            <a:xfrm>
              <a:off x="0" y="152400"/>
              <a:ext cx="19869431" cy="114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4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Quota</a:t>
              </a:r>
              <a:endParaRPr/>
            </a:p>
          </p:txBody>
        </p:sp>
        <p:sp>
          <p:nvSpPr>
            <p:cNvPr id="243" name="Google Shape;243;p17"/>
            <p:cNvSpPr txBox="1"/>
            <p:nvPr/>
          </p:nvSpPr>
          <p:spPr>
            <a:xfrm>
              <a:off x="0" y="1496360"/>
              <a:ext cx="19869431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17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sp>
        <p:nvSpPr>
          <p:cNvPr id="245" name="Google Shape;245;p17"/>
          <p:cNvSpPr txBox="1"/>
          <p:nvPr/>
        </p:nvSpPr>
        <p:spPr>
          <a:xfrm>
            <a:off x="9567951" y="3057144"/>
            <a:ext cx="8455146" cy="4096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Consumer surplus decreases</a:t>
            </a:r>
            <a:endParaRPr/>
          </a:p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Domestic producer surplus increases</a:t>
            </a:r>
            <a:endParaRPr/>
          </a:p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Government receives no revenue</a:t>
            </a:r>
            <a:endParaRPr/>
          </a:p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Total welfare/surplus decreases 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Winners: Domestic Producers 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Losers: Consumers, Foreign Producers, Society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09659"/>
            <a:ext cx="10242686" cy="92773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18"/>
          <p:cNvGrpSpPr/>
          <p:nvPr/>
        </p:nvGrpSpPr>
        <p:grpSpPr>
          <a:xfrm>
            <a:off x="1692963" y="135731"/>
            <a:ext cx="14902073" cy="1593595"/>
            <a:chOff x="0" y="180975"/>
            <a:chExt cx="19869431" cy="2124793"/>
          </a:xfrm>
        </p:grpSpPr>
        <p:sp>
          <p:nvSpPr>
            <p:cNvPr id="252" name="Google Shape;252;p18"/>
            <p:cNvSpPr txBox="1"/>
            <p:nvPr/>
          </p:nvSpPr>
          <p:spPr>
            <a:xfrm>
              <a:off x="0" y="180975"/>
              <a:ext cx="19869431" cy="1440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Subsidy</a:t>
              </a:r>
              <a:endParaRPr/>
            </a:p>
          </p:txBody>
        </p:sp>
        <p:sp>
          <p:nvSpPr>
            <p:cNvPr id="253" name="Google Shape;253;p18"/>
            <p:cNvSpPr txBox="1"/>
            <p:nvPr/>
          </p:nvSpPr>
          <p:spPr>
            <a:xfrm>
              <a:off x="0" y="1818088"/>
              <a:ext cx="19869431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18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sp>
        <p:nvSpPr>
          <p:cNvPr id="255" name="Google Shape;255;p18"/>
          <p:cNvSpPr txBox="1"/>
          <p:nvPr/>
        </p:nvSpPr>
        <p:spPr>
          <a:xfrm>
            <a:off x="10130198" y="2418588"/>
            <a:ext cx="7826672" cy="2724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Using the diagram, show the impacts on each main stakeholder:</a:t>
            </a:r>
            <a:endParaRPr/>
          </a:p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Consumer Surplus</a:t>
            </a:r>
            <a:endParaRPr/>
          </a:p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Producer Surplus</a:t>
            </a:r>
            <a:endParaRPr/>
          </a:p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Government</a:t>
            </a:r>
            <a:endParaRPr/>
          </a:p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Total Welfare/Surplus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396" y="1371364"/>
            <a:ext cx="10655468" cy="8826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1" name="Google Shape;261;p19"/>
          <p:cNvGrpSpPr/>
          <p:nvPr/>
        </p:nvGrpSpPr>
        <p:grpSpPr>
          <a:xfrm>
            <a:off x="1692963" y="135731"/>
            <a:ext cx="14902073" cy="1593595"/>
            <a:chOff x="0" y="180975"/>
            <a:chExt cx="19869431" cy="2124793"/>
          </a:xfrm>
        </p:grpSpPr>
        <p:sp>
          <p:nvSpPr>
            <p:cNvPr id="262" name="Google Shape;262;p19"/>
            <p:cNvSpPr txBox="1"/>
            <p:nvPr/>
          </p:nvSpPr>
          <p:spPr>
            <a:xfrm>
              <a:off x="0" y="180975"/>
              <a:ext cx="19869431" cy="1440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Subsidy</a:t>
              </a:r>
              <a:endParaRPr/>
            </a:p>
          </p:txBody>
        </p:sp>
        <p:sp>
          <p:nvSpPr>
            <p:cNvPr id="263" name="Google Shape;263;p19"/>
            <p:cNvSpPr txBox="1"/>
            <p:nvPr/>
          </p:nvSpPr>
          <p:spPr>
            <a:xfrm>
              <a:off x="0" y="1818088"/>
              <a:ext cx="19869431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19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sp>
        <p:nvSpPr>
          <p:cNvPr id="265" name="Google Shape;265;p19"/>
          <p:cNvSpPr txBox="1"/>
          <p:nvPr/>
        </p:nvSpPr>
        <p:spPr>
          <a:xfrm>
            <a:off x="10543738" y="3057144"/>
            <a:ext cx="7479358" cy="4096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Consumer surplus stays the same</a:t>
            </a:r>
            <a:endParaRPr/>
          </a:p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Domestic producer surplus increases</a:t>
            </a:r>
            <a:endParaRPr/>
          </a:p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Government must spend money</a:t>
            </a:r>
            <a:endParaRPr/>
          </a:p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Total welfare/surplus decreases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Winners: Domestic Producers, Consumers 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Losers:  Government, Foreign Producers, Society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5624759"/>
            <a:ext cx="41148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903063" y="2472424"/>
            <a:ext cx="16481874" cy="1641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1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 Trade</a:t>
            </a:r>
            <a:endParaRPr/>
          </a:p>
          <a:p>
            <a:pPr indent="0" lvl="0" marL="0" marR="0" rtl="0" algn="ctr">
              <a:lnSpc>
                <a:spcPct val="21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barriers to trade between countries</a:t>
            </a:r>
            <a:endParaRPr/>
          </a:p>
        </p:txBody>
      </p:sp>
      <p:grpSp>
        <p:nvGrpSpPr>
          <p:cNvPr id="94" name="Google Shape;94;p2"/>
          <p:cNvGrpSpPr/>
          <p:nvPr/>
        </p:nvGrpSpPr>
        <p:grpSpPr>
          <a:xfrm>
            <a:off x="1028700" y="352950"/>
            <a:ext cx="16349422" cy="1480087"/>
            <a:chOff x="0" y="171450"/>
            <a:chExt cx="21799229" cy="1973449"/>
          </a:xfrm>
        </p:grpSpPr>
        <p:sp>
          <p:nvSpPr>
            <p:cNvPr id="95" name="Google Shape;95;p2"/>
            <p:cNvSpPr txBox="1"/>
            <p:nvPr/>
          </p:nvSpPr>
          <p:spPr>
            <a:xfrm>
              <a:off x="0" y="171450"/>
              <a:ext cx="21799229" cy="1289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2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Definition</a:t>
              </a:r>
              <a:endParaRPr/>
            </a:p>
          </p:txBody>
        </p:sp>
        <p:sp>
          <p:nvSpPr>
            <p:cNvPr id="96" name="Google Shape;96;p2"/>
            <p:cNvSpPr txBox="1"/>
            <p:nvPr/>
          </p:nvSpPr>
          <p:spPr>
            <a:xfrm>
              <a:off x="0" y="1657219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2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"/>
          <p:cNvSpPr txBox="1"/>
          <p:nvPr/>
        </p:nvSpPr>
        <p:spPr>
          <a:xfrm>
            <a:off x="1028700" y="2206686"/>
            <a:ext cx="16481874" cy="50490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Countries may choose to establish bureaucratic barriers preventing or disincentivizing foreign producers from importing goods or services.</a:t>
            </a:r>
            <a:endParaRPr/>
          </a:p>
          <a:p>
            <a:pPr indent="0" lvl="0" marL="0" marR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5274" lvl="1" marL="550548" marR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Char char="•"/>
            </a:pPr>
            <a:r>
              <a:rPr b="0" i="0" lang="en-US" sz="25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 Standards</a:t>
            </a:r>
            <a:endParaRPr/>
          </a:p>
          <a:p>
            <a:pPr indent="-367031" lvl="2" marL="1101096" marR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Char char="⚬"/>
            </a:pPr>
            <a:r>
              <a:rPr b="0" i="0" lang="en-US" sz="25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Health and safety regulations</a:t>
            </a:r>
            <a:endParaRPr/>
          </a:p>
          <a:p>
            <a:pPr indent="-275274" lvl="1" marL="550548" marR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Char char="•"/>
            </a:pPr>
            <a:r>
              <a:rPr b="0" i="0" lang="en-US" sz="25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Voluntary Export Restraint Agreement</a:t>
            </a:r>
            <a:endParaRPr/>
          </a:p>
          <a:p>
            <a:pPr indent="-367031" lvl="2" marL="1101096" marR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Char char="⚬"/>
            </a:pPr>
            <a:r>
              <a:rPr b="0" i="0" lang="en-US" sz="25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between two countries to limit the amount of exports/imports.</a:t>
            </a:r>
            <a:endParaRPr/>
          </a:p>
          <a:p>
            <a:pPr indent="-275274" lvl="1" marL="550548" marR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Char char="•"/>
            </a:pPr>
            <a:r>
              <a:rPr b="0" i="0" lang="en-US" sz="25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'Buy National' Policies</a:t>
            </a:r>
            <a:endParaRPr/>
          </a:p>
          <a:p>
            <a:pPr indent="-367031" lvl="2" marL="1101096" marR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Char char="⚬"/>
            </a:pPr>
            <a:r>
              <a:rPr b="0" i="0" lang="en-US" sz="25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marketing campaign to encourage domestic consumers to support local, domestic firms.</a:t>
            </a:r>
            <a:endParaRPr/>
          </a:p>
          <a:p>
            <a:pPr indent="0" lvl="0" marL="0" marR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71" name="Google Shape;27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7615" y="7522050"/>
            <a:ext cx="3648175" cy="240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42836" y="7554406"/>
            <a:ext cx="2539929" cy="23430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p20"/>
          <p:cNvGrpSpPr/>
          <p:nvPr/>
        </p:nvGrpSpPr>
        <p:grpSpPr>
          <a:xfrm>
            <a:off x="1692963" y="611782"/>
            <a:ext cx="14902073" cy="1593595"/>
            <a:chOff x="0" y="180975"/>
            <a:chExt cx="19869431" cy="2124793"/>
          </a:xfrm>
        </p:grpSpPr>
        <p:sp>
          <p:nvSpPr>
            <p:cNvPr id="274" name="Google Shape;274;p20"/>
            <p:cNvSpPr txBox="1"/>
            <p:nvPr/>
          </p:nvSpPr>
          <p:spPr>
            <a:xfrm>
              <a:off x="0" y="180975"/>
              <a:ext cx="19869431" cy="1440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Administrative Barriers</a:t>
              </a:r>
              <a:endParaRPr/>
            </a:p>
          </p:txBody>
        </p:sp>
        <p:sp>
          <p:nvSpPr>
            <p:cNvPr id="275" name="Google Shape;275;p20"/>
            <p:cNvSpPr txBox="1"/>
            <p:nvPr/>
          </p:nvSpPr>
          <p:spPr>
            <a:xfrm>
              <a:off x="0" y="1818088"/>
              <a:ext cx="19869431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20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9785" y="5004597"/>
            <a:ext cx="41148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1"/>
          <p:cNvSpPr txBox="1"/>
          <p:nvPr/>
        </p:nvSpPr>
        <p:spPr>
          <a:xfrm>
            <a:off x="896248" y="1827412"/>
            <a:ext cx="16481874" cy="2489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1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forms of protectionism result in some type of allocative inefficiency and reduction of total surplus/welfare. </a:t>
            </a:r>
            <a:endParaRPr/>
          </a:p>
          <a:p>
            <a:pPr indent="0" lvl="0" marL="0" marR="0" rtl="0" algn="ctr">
              <a:lnSpc>
                <a:spcPct val="21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3" name="Google Shape;283;p21"/>
          <p:cNvGrpSpPr/>
          <p:nvPr/>
        </p:nvGrpSpPr>
        <p:grpSpPr>
          <a:xfrm>
            <a:off x="1028700" y="352950"/>
            <a:ext cx="16349422" cy="1480087"/>
            <a:chOff x="0" y="171450"/>
            <a:chExt cx="21799229" cy="1973449"/>
          </a:xfrm>
        </p:grpSpPr>
        <p:sp>
          <p:nvSpPr>
            <p:cNvPr id="284" name="Google Shape;284;p21"/>
            <p:cNvSpPr txBox="1"/>
            <p:nvPr/>
          </p:nvSpPr>
          <p:spPr>
            <a:xfrm>
              <a:off x="0" y="171450"/>
              <a:ext cx="21799229" cy="1289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2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Evaluation</a:t>
              </a:r>
              <a:endParaRPr/>
            </a:p>
          </p:txBody>
        </p:sp>
        <p:sp>
          <p:nvSpPr>
            <p:cNvPr id="285" name="Google Shape;285;p21"/>
            <p:cNvSpPr txBox="1"/>
            <p:nvPr/>
          </p:nvSpPr>
          <p:spPr>
            <a:xfrm>
              <a:off x="0" y="1657219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6" name="Google Shape;286;p21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97DC9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8450" y="6311160"/>
            <a:ext cx="5477271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2" name="Google Shape;292;p22"/>
          <p:cNvGrpSpPr/>
          <p:nvPr/>
        </p:nvGrpSpPr>
        <p:grpSpPr>
          <a:xfrm>
            <a:off x="1028700" y="2835184"/>
            <a:ext cx="16349422" cy="1993643"/>
            <a:chOff x="0" y="257175"/>
            <a:chExt cx="21799229" cy="2658190"/>
          </a:xfrm>
        </p:grpSpPr>
        <p:sp>
          <p:nvSpPr>
            <p:cNvPr id="293" name="Google Shape;293;p22"/>
            <p:cNvSpPr txBox="1"/>
            <p:nvPr/>
          </p:nvSpPr>
          <p:spPr>
            <a:xfrm>
              <a:off x="0" y="257175"/>
              <a:ext cx="21799229" cy="1973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999" u="none" cap="none" strike="noStrike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Practice Question</a:t>
              </a:r>
              <a:endParaRPr/>
            </a:p>
          </p:txBody>
        </p:sp>
        <p:sp>
          <p:nvSpPr>
            <p:cNvPr id="294" name="Google Shape;294;p22"/>
            <p:cNvSpPr txBox="1"/>
            <p:nvPr/>
          </p:nvSpPr>
          <p:spPr>
            <a:xfrm>
              <a:off x="0" y="2427685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5" name="Google Shape;295;p22"/>
          <p:cNvSpPr txBox="1"/>
          <p:nvPr/>
        </p:nvSpPr>
        <p:spPr>
          <a:xfrm>
            <a:off x="-1863514" y="9970597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97DC9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0651" y="6973889"/>
            <a:ext cx="1771569" cy="303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4629" y="2778362"/>
            <a:ext cx="15738742" cy="16581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23"/>
          <p:cNvGrpSpPr/>
          <p:nvPr/>
        </p:nvGrpSpPr>
        <p:grpSpPr>
          <a:xfrm>
            <a:off x="5112250" y="398988"/>
            <a:ext cx="8063500" cy="1373724"/>
            <a:chOff x="0" y="152400"/>
            <a:chExt cx="10751333" cy="1831632"/>
          </a:xfrm>
        </p:grpSpPr>
        <p:sp>
          <p:nvSpPr>
            <p:cNvPr id="303" name="Google Shape;303;p23"/>
            <p:cNvSpPr txBox="1"/>
            <p:nvPr/>
          </p:nvSpPr>
          <p:spPr>
            <a:xfrm>
              <a:off x="0" y="152400"/>
              <a:ext cx="10751333" cy="1147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399" u="none" cap="none" strike="noStrike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Paper 1</a:t>
              </a:r>
              <a:endParaRPr/>
            </a:p>
          </p:txBody>
        </p:sp>
        <p:sp>
          <p:nvSpPr>
            <p:cNvPr id="304" name="Google Shape;304;p23"/>
            <p:cNvSpPr txBox="1"/>
            <p:nvPr/>
          </p:nvSpPr>
          <p:spPr>
            <a:xfrm>
              <a:off x="0" y="1496352"/>
              <a:ext cx="10751333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5" name="Google Shape;305;p23"/>
          <p:cNvSpPr txBox="1"/>
          <p:nvPr/>
        </p:nvSpPr>
        <p:spPr>
          <a:xfrm>
            <a:off x="-1863514" y="9970597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97DC9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1057" y="2257360"/>
            <a:ext cx="15487063" cy="57722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1" name="Google Shape;311;p24"/>
          <p:cNvGrpSpPr/>
          <p:nvPr/>
        </p:nvGrpSpPr>
        <p:grpSpPr>
          <a:xfrm>
            <a:off x="909878" y="773901"/>
            <a:ext cx="16349422" cy="1045112"/>
            <a:chOff x="0" y="95250"/>
            <a:chExt cx="21799229" cy="1393482"/>
          </a:xfrm>
        </p:grpSpPr>
        <p:sp>
          <p:nvSpPr>
            <p:cNvPr id="312" name="Google Shape;312;p24"/>
            <p:cNvSpPr txBox="1"/>
            <p:nvPr/>
          </p:nvSpPr>
          <p:spPr>
            <a:xfrm>
              <a:off x="0" y="95250"/>
              <a:ext cx="21799229" cy="7090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999" u="none" cap="none" strike="noStrike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Mark Scheme</a:t>
              </a:r>
              <a:endParaRPr/>
            </a:p>
          </p:txBody>
        </p:sp>
        <p:sp>
          <p:nvSpPr>
            <p:cNvPr id="313" name="Google Shape;313;p24"/>
            <p:cNvSpPr txBox="1"/>
            <p:nvPr/>
          </p:nvSpPr>
          <p:spPr>
            <a:xfrm>
              <a:off x="0" y="1001052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4" name="Google Shape;314;p24"/>
          <p:cNvSpPr txBox="1"/>
          <p:nvPr/>
        </p:nvSpPr>
        <p:spPr>
          <a:xfrm>
            <a:off x="-1863514" y="9970597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A566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0232" y="5481919"/>
            <a:ext cx="1807535" cy="235126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5"/>
          <p:cNvSpPr txBox="1"/>
          <p:nvPr/>
        </p:nvSpPr>
        <p:spPr>
          <a:xfrm>
            <a:off x="6008709" y="8484809"/>
            <a:ext cx="6270581" cy="1017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04" u="none" cap="none" strike="noStrike">
                <a:solidFill>
                  <a:srgbClr val="FEE000"/>
                </a:solidFill>
                <a:latin typeface="Arial"/>
                <a:ea typeface="Arial"/>
                <a:cs typeface="Arial"/>
                <a:sym typeface="Arial"/>
              </a:rPr>
              <a:t>BANANAOMICS</a:t>
            </a:r>
            <a:endParaRPr/>
          </a:p>
        </p:txBody>
      </p:sp>
      <p:sp>
        <p:nvSpPr>
          <p:cNvPr id="321" name="Google Shape;321;p25"/>
          <p:cNvSpPr txBox="1"/>
          <p:nvPr/>
        </p:nvSpPr>
        <p:spPr>
          <a:xfrm>
            <a:off x="2459558" y="3405505"/>
            <a:ext cx="12890475" cy="2310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Visit </a:t>
            </a:r>
            <a:r>
              <a:rPr b="0" i="0" lang="en-US" sz="4299" u="sng" cap="none" strike="noStrike">
                <a:solidFill>
                  <a:srgbClr val="F8CF26"/>
                </a:solidFill>
                <a:latin typeface="Arial"/>
                <a:ea typeface="Arial"/>
                <a:cs typeface="Arial"/>
                <a:sym typeface="Arial"/>
              </a:rPr>
              <a:t>bananaomics.com</a:t>
            </a:r>
            <a:r>
              <a:rPr b="0" i="0" lang="en-US" sz="42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to purchase package deals with discount prices!</a:t>
            </a:r>
            <a:endParaRPr/>
          </a:p>
          <a:p>
            <a:pPr indent="0" lvl="0" marL="0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299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5"/>
          <p:cNvSpPr txBox="1"/>
          <p:nvPr/>
        </p:nvSpPr>
        <p:spPr>
          <a:xfrm>
            <a:off x="893808" y="1238250"/>
            <a:ext cx="16365492" cy="1127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Enjoying The Content?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8406" y="1937495"/>
            <a:ext cx="9870131" cy="71085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3"/>
          <p:cNvGrpSpPr/>
          <p:nvPr/>
        </p:nvGrpSpPr>
        <p:grpSpPr>
          <a:xfrm>
            <a:off x="1692963" y="611782"/>
            <a:ext cx="14902073" cy="1593595"/>
            <a:chOff x="0" y="180975"/>
            <a:chExt cx="19869431" cy="2124793"/>
          </a:xfrm>
        </p:grpSpPr>
        <p:sp>
          <p:nvSpPr>
            <p:cNvPr id="104" name="Google Shape;104;p3"/>
            <p:cNvSpPr txBox="1"/>
            <p:nvPr/>
          </p:nvSpPr>
          <p:spPr>
            <a:xfrm>
              <a:off x="0" y="180975"/>
              <a:ext cx="19869431" cy="1440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Free Trade </a:t>
              </a:r>
              <a:endParaRPr/>
            </a:p>
          </p:txBody>
        </p:sp>
        <p:sp>
          <p:nvSpPr>
            <p:cNvPr id="105" name="Google Shape;105;p3"/>
            <p:cNvSpPr txBox="1"/>
            <p:nvPr/>
          </p:nvSpPr>
          <p:spPr>
            <a:xfrm>
              <a:off x="0" y="1818088"/>
              <a:ext cx="19869431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3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9501725" y="2418588"/>
            <a:ext cx="8455146" cy="2724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Using a free trade diagram, show the impacts on each main stakeholder:</a:t>
            </a:r>
            <a:endParaRPr/>
          </a:p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Consumer Surplus</a:t>
            </a:r>
            <a:endParaRPr/>
          </a:p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Producer Surplus</a:t>
            </a:r>
            <a:endParaRPr/>
          </a:p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Government</a:t>
            </a:r>
            <a:endParaRPr/>
          </a:p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Total Welfare/Surplus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05377"/>
            <a:ext cx="9409483" cy="68940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4"/>
          <p:cNvGrpSpPr/>
          <p:nvPr/>
        </p:nvGrpSpPr>
        <p:grpSpPr>
          <a:xfrm>
            <a:off x="1692963" y="611782"/>
            <a:ext cx="14902073" cy="1593595"/>
            <a:chOff x="0" y="180975"/>
            <a:chExt cx="19869431" cy="2124793"/>
          </a:xfrm>
        </p:grpSpPr>
        <p:sp>
          <p:nvSpPr>
            <p:cNvPr id="114" name="Google Shape;114;p4"/>
            <p:cNvSpPr txBox="1"/>
            <p:nvPr/>
          </p:nvSpPr>
          <p:spPr>
            <a:xfrm>
              <a:off x="0" y="180975"/>
              <a:ext cx="19869431" cy="1440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Free Trade Surplus Diagram</a:t>
              </a:r>
              <a:endParaRPr/>
            </a:p>
          </p:txBody>
        </p:sp>
        <p:sp>
          <p:nvSpPr>
            <p:cNvPr id="115" name="Google Shape;115;p4"/>
            <p:cNvSpPr txBox="1"/>
            <p:nvPr/>
          </p:nvSpPr>
          <p:spPr>
            <a:xfrm>
              <a:off x="0" y="1818088"/>
              <a:ext cx="19869431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4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9832854" y="3057144"/>
            <a:ext cx="8455146" cy="4096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Consumer surplus increases</a:t>
            </a:r>
            <a:endParaRPr/>
          </a:p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Domestic producer surplus decreases</a:t>
            </a:r>
            <a:endParaRPr/>
          </a:p>
          <a:p>
            <a:pPr indent="-259079" lvl="1" marL="51816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Total welfare/surplus increases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Winners: Consumers, Society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Losers: Domestic producers, Domestic unemployment rate and GDP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0519" y="3086100"/>
            <a:ext cx="5846963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sp>
        <p:nvSpPr>
          <p:cNvPr id="124" name="Google Shape;124;p5"/>
          <p:cNvSpPr txBox="1"/>
          <p:nvPr/>
        </p:nvSpPr>
        <p:spPr>
          <a:xfrm>
            <a:off x="6251786" y="7655446"/>
            <a:ext cx="5784428" cy="339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Free Trade - EconplusDal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/>
          <p:nvPr/>
        </p:nvSpPr>
        <p:spPr>
          <a:xfrm>
            <a:off x="969289" y="3023857"/>
            <a:ext cx="16349422" cy="370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6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5276" y="795804"/>
            <a:ext cx="5758626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6"/>
          <p:cNvGrpSpPr/>
          <p:nvPr/>
        </p:nvGrpSpPr>
        <p:grpSpPr>
          <a:xfrm>
            <a:off x="909878" y="5776229"/>
            <a:ext cx="16349422" cy="2170301"/>
            <a:chOff x="0" y="-123825"/>
            <a:chExt cx="21799229" cy="2893734"/>
          </a:xfrm>
        </p:grpSpPr>
        <p:sp>
          <p:nvSpPr>
            <p:cNvPr id="133" name="Google Shape;133;p6"/>
            <p:cNvSpPr txBox="1"/>
            <p:nvPr/>
          </p:nvSpPr>
          <p:spPr>
            <a:xfrm>
              <a:off x="0" y="-123825"/>
              <a:ext cx="21799229" cy="22093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9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599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Why would countries not want free trade? Discuss for 2 minutes with a partner.</a:t>
              </a:r>
              <a:endParaRPr/>
            </a:p>
          </p:txBody>
        </p:sp>
        <p:sp>
          <p:nvSpPr>
            <p:cNvPr id="134" name="Google Shape;134;p6"/>
            <p:cNvSpPr txBox="1"/>
            <p:nvPr/>
          </p:nvSpPr>
          <p:spPr>
            <a:xfrm>
              <a:off x="0" y="2282229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1153" y="6082665"/>
            <a:ext cx="4424516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7"/>
          <p:cNvSpPr txBox="1"/>
          <p:nvPr/>
        </p:nvSpPr>
        <p:spPr>
          <a:xfrm>
            <a:off x="896248" y="2042416"/>
            <a:ext cx="16481874" cy="33371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1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Trade Protection</a:t>
            </a:r>
            <a:endParaRPr/>
          </a:p>
          <a:p>
            <a:pPr indent="0" lvl="0" marL="0" marR="0" rtl="0" algn="ctr">
              <a:lnSpc>
                <a:spcPct val="21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Government intervention aiming to limit imports and/or encourage exports by setting</a:t>
            </a:r>
            <a:endParaRPr/>
          </a:p>
          <a:p>
            <a:pPr indent="0" lvl="0" marL="0" marR="0" rtl="0" algn="ctr">
              <a:lnSpc>
                <a:spcPct val="21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 trade barriers that protect from foreign competition</a:t>
            </a:r>
            <a:endParaRPr/>
          </a:p>
          <a:p>
            <a:pPr indent="0" lvl="0" marL="0" marR="0" rtl="0" algn="ctr">
              <a:lnSpc>
                <a:spcPct val="21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" name="Google Shape;141;p7"/>
          <p:cNvGrpSpPr/>
          <p:nvPr/>
        </p:nvGrpSpPr>
        <p:grpSpPr>
          <a:xfrm>
            <a:off x="1028700" y="352950"/>
            <a:ext cx="16349422" cy="1480087"/>
            <a:chOff x="0" y="171450"/>
            <a:chExt cx="21799229" cy="1973449"/>
          </a:xfrm>
        </p:grpSpPr>
        <p:sp>
          <p:nvSpPr>
            <p:cNvPr id="142" name="Google Shape;142;p7"/>
            <p:cNvSpPr txBox="1"/>
            <p:nvPr/>
          </p:nvSpPr>
          <p:spPr>
            <a:xfrm>
              <a:off x="0" y="171450"/>
              <a:ext cx="21799229" cy="1289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2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Definition</a:t>
              </a:r>
              <a:endParaRPr/>
            </a:p>
          </p:txBody>
        </p:sp>
        <p:sp>
          <p:nvSpPr>
            <p:cNvPr id="143" name="Google Shape;143;p7"/>
            <p:cNvSpPr txBox="1"/>
            <p:nvPr/>
          </p:nvSpPr>
          <p:spPr>
            <a:xfrm>
              <a:off x="0" y="1657219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7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3080300" y="5011156"/>
            <a:ext cx="4304637" cy="518630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8"/>
          <p:cNvSpPr txBox="1"/>
          <p:nvPr/>
        </p:nvSpPr>
        <p:spPr>
          <a:xfrm>
            <a:off x="903063" y="1680637"/>
            <a:ext cx="16481874" cy="1257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Tariff</a:t>
            </a:r>
            <a:endParaRPr/>
          </a:p>
          <a:p>
            <a:pPr indent="0" lvl="0" marL="0" marR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tax placed on imported goods</a:t>
            </a:r>
            <a:endParaRPr/>
          </a:p>
        </p:txBody>
      </p:sp>
      <p:grpSp>
        <p:nvGrpSpPr>
          <p:cNvPr id="151" name="Google Shape;151;p8"/>
          <p:cNvGrpSpPr/>
          <p:nvPr/>
        </p:nvGrpSpPr>
        <p:grpSpPr>
          <a:xfrm>
            <a:off x="1035515" y="352950"/>
            <a:ext cx="16349422" cy="1480087"/>
            <a:chOff x="0" y="171450"/>
            <a:chExt cx="21799229" cy="1973449"/>
          </a:xfrm>
        </p:grpSpPr>
        <p:sp>
          <p:nvSpPr>
            <p:cNvPr id="152" name="Google Shape;152;p8"/>
            <p:cNvSpPr txBox="1"/>
            <p:nvPr/>
          </p:nvSpPr>
          <p:spPr>
            <a:xfrm>
              <a:off x="0" y="171450"/>
              <a:ext cx="21799229" cy="1289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2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Types of Trade Protectionism</a:t>
              </a:r>
              <a:endParaRPr/>
            </a:p>
          </p:txBody>
        </p:sp>
        <p:sp>
          <p:nvSpPr>
            <p:cNvPr id="153" name="Google Shape;153;p8"/>
            <p:cNvSpPr txBox="1"/>
            <p:nvPr/>
          </p:nvSpPr>
          <p:spPr>
            <a:xfrm>
              <a:off x="0" y="1657219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8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sp>
        <p:nvSpPr>
          <p:cNvPr id="155" name="Google Shape;155;p8"/>
          <p:cNvSpPr txBox="1"/>
          <p:nvPr/>
        </p:nvSpPr>
        <p:spPr>
          <a:xfrm>
            <a:off x="903063" y="3554690"/>
            <a:ext cx="16481874" cy="1257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Quota</a:t>
            </a:r>
            <a:endParaRPr/>
          </a:p>
          <a:p>
            <a:pPr indent="0" lvl="0" marL="0" marR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physical limit on the number or value of goods that are allowed to be imported</a:t>
            </a:r>
            <a:endParaRPr/>
          </a:p>
        </p:txBody>
      </p:sp>
      <p:sp>
        <p:nvSpPr>
          <p:cNvPr id="156" name="Google Shape;156;p8"/>
          <p:cNvSpPr txBox="1"/>
          <p:nvPr/>
        </p:nvSpPr>
        <p:spPr>
          <a:xfrm>
            <a:off x="903063" y="5431496"/>
            <a:ext cx="14050675" cy="188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Subsidy</a:t>
            </a:r>
            <a:endParaRPr/>
          </a:p>
          <a:p>
            <a:pPr indent="0" lvl="0" marL="0" marR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Money is given to domestic producers to increase competition and reduce domestic price.</a:t>
            </a:r>
            <a:endParaRPr/>
          </a:p>
        </p:txBody>
      </p:sp>
      <p:sp>
        <p:nvSpPr>
          <p:cNvPr id="157" name="Google Shape;157;p8"/>
          <p:cNvSpPr txBox="1"/>
          <p:nvPr/>
        </p:nvSpPr>
        <p:spPr>
          <a:xfrm>
            <a:off x="903063" y="7936952"/>
            <a:ext cx="16481874" cy="1257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Administrative Barriers</a:t>
            </a:r>
            <a:endParaRPr/>
          </a:p>
          <a:p>
            <a:pPr indent="0" lvl="0" marL="0" marR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Health standards, paperwork "red tape", embargo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956" y="1681742"/>
            <a:ext cx="10673388" cy="83880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9"/>
          <p:cNvGrpSpPr/>
          <p:nvPr/>
        </p:nvGrpSpPr>
        <p:grpSpPr>
          <a:xfrm>
            <a:off x="1692963" y="611782"/>
            <a:ext cx="14902073" cy="1593595"/>
            <a:chOff x="0" y="180975"/>
            <a:chExt cx="19869431" cy="2124793"/>
          </a:xfrm>
        </p:grpSpPr>
        <p:sp>
          <p:nvSpPr>
            <p:cNvPr id="164" name="Google Shape;164;p9"/>
            <p:cNvSpPr txBox="1"/>
            <p:nvPr/>
          </p:nvSpPr>
          <p:spPr>
            <a:xfrm>
              <a:off x="0" y="180975"/>
              <a:ext cx="19869431" cy="1440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Tariff</a:t>
              </a:r>
              <a:endParaRPr/>
            </a:p>
          </p:txBody>
        </p:sp>
        <p:sp>
          <p:nvSpPr>
            <p:cNvPr id="165" name="Google Shape;165;p9"/>
            <p:cNvSpPr txBox="1"/>
            <p:nvPr/>
          </p:nvSpPr>
          <p:spPr>
            <a:xfrm>
              <a:off x="0" y="1818088"/>
              <a:ext cx="19869431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9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sp>
        <p:nvSpPr>
          <p:cNvPr id="167" name="Google Shape;167;p9"/>
          <p:cNvSpPr txBox="1"/>
          <p:nvPr/>
        </p:nvSpPr>
        <p:spPr>
          <a:xfrm>
            <a:off x="10030966" y="2418588"/>
            <a:ext cx="8455146" cy="1810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Using the trade diagram, determine: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- the consumed quantity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- the quantity domestically sold</a:t>
            </a:r>
            <a:endParaRPr/>
          </a:p>
          <a:p>
            <a:pPr indent="0" lvl="0" marL="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- the quantity imported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